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992" r:id="rId3"/>
    <p:sldId id="962" r:id="rId4"/>
    <p:sldId id="970" r:id="rId5"/>
    <p:sldId id="987" r:id="rId6"/>
    <p:sldId id="996" r:id="rId7"/>
    <p:sldId id="993" r:id="rId8"/>
    <p:sldId id="919" r:id="rId9"/>
    <p:sldId id="973" r:id="rId10"/>
    <p:sldId id="985" r:id="rId11"/>
    <p:sldId id="967" r:id="rId12"/>
    <p:sldId id="972" r:id="rId13"/>
    <p:sldId id="994" r:id="rId14"/>
    <p:sldId id="995" r:id="rId15"/>
    <p:sldId id="991" r:id="rId16"/>
    <p:sldId id="981" r:id="rId17"/>
    <p:sldId id="978" r:id="rId18"/>
    <p:sldId id="974" r:id="rId19"/>
    <p:sldId id="975" r:id="rId20"/>
    <p:sldId id="976" r:id="rId21"/>
    <p:sldId id="979" r:id="rId22"/>
    <p:sldId id="982" r:id="rId23"/>
    <p:sldId id="957" r:id="rId24"/>
    <p:sldId id="958" r:id="rId25"/>
    <p:sldId id="963" r:id="rId26"/>
    <p:sldId id="9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666" autoAdjust="0"/>
  </p:normalViewPr>
  <p:slideViewPr>
    <p:cSldViewPr snapToGrid="0" snapToObjects="1">
      <p:cViewPr varScale="1">
        <p:scale>
          <a:sx n="115" d="100"/>
          <a:sy n="115" d="100"/>
        </p:scale>
        <p:origin x="2408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
</file>

<file path=ppt/charts/_rels/chart2.xml.rels><?xml version="1.0" encoding="UTF-8" standalone="yes"?>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/>
                </a:solidFill>
              </a:rPr>
              <a:t>GR Collections FY 2015-2024</a:t>
            </a:r>
          </a:p>
        </c:rich>
      </c:tx>
      <c:layout>
        <c:manualLayout>
          <c:xMode val="edge"/>
          <c:yMode val="edge"/>
          <c:x val="0.294435791872525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 Collections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8709</c:v>
                </c:pt>
                <c:pt idx="1">
                  <c:v>8789</c:v>
                </c:pt>
                <c:pt idx="2">
                  <c:v>9016</c:v>
                </c:pt>
                <c:pt idx="3">
                  <c:v>9468</c:v>
                </c:pt>
                <c:pt idx="4">
                  <c:v>9567</c:v>
                </c:pt>
                <c:pt idx="5">
                  <c:v>8933</c:v>
                </c:pt>
                <c:pt idx="6">
                  <c:v>11240</c:v>
                </c:pt>
                <c:pt idx="7">
                  <c:v>12881</c:v>
                </c:pt>
                <c:pt idx="8">
                  <c:v>13100</c:v>
                </c:pt>
                <c:pt idx="9">
                  <c:v>13200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1-5541-BBB4-D35F84FD9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9363504"/>
        <c:axId val="1970246144"/>
      </c:barChart>
      <c:catAx>
        <c:axId val="210936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0246144"/>
        <c:crosses val="autoZero"/>
        <c:auto val="1"/>
        <c:lblAlgn val="ctr"/>
        <c:lblOffset val="100"/>
        <c:noMultiLvlLbl val="0"/>
      </c:catAx>
      <c:valAx>
        <c:axId val="197024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6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/>
                </a:solidFill>
              </a:rPr>
              <a:t>COVID</a:t>
            </a:r>
            <a:r>
              <a:rPr lang="en-US" b="1" baseline="0" dirty="0">
                <a:solidFill>
                  <a:schemeClr val="bg2"/>
                </a:solidFill>
              </a:rPr>
              <a:t> Period Savings Rate VS Linear Trend</a:t>
            </a:r>
            <a:endParaRPr lang="en-US" b="1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Linear Trend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Q2 2018</c:v>
                </c:pt>
                <c:pt idx="1">
                  <c:v>Q3 2018</c:v>
                </c:pt>
                <c:pt idx="2">
                  <c:v>Q4 2018</c:v>
                </c:pt>
                <c:pt idx="3">
                  <c:v>Q1 2019</c:v>
                </c:pt>
                <c:pt idx="4">
                  <c:v>Q2 2019</c:v>
                </c:pt>
                <c:pt idx="5">
                  <c:v>Q3 2019</c:v>
                </c:pt>
                <c:pt idx="6">
                  <c:v>Q4 2019</c:v>
                </c:pt>
                <c:pt idx="7">
                  <c:v>Q1 2020</c:v>
                </c:pt>
                <c:pt idx="8">
                  <c:v>Q2 2020</c:v>
                </c:pt>
                <c:pt idx="9">
                  <c:v>Q3 2020</c:v>
                </c:pt>
                <c:pt idx="10">
                  <c:v>Q4 2020</c:v>
                </c:pt>
                <c:pt idx="11">
                  <c:v>Q1 2021</c:v>
                </c:pt>
                <c:pt idx="12">
                  <c:v>Q2 2021</c:v>
                </c:pt>
                <c:pt idx="13">
                  <c:v>Q3 2021</c:v>
                </c:pt>
                <c:pt idx="14">
                  <c:v>Q4 q021</c:v>
                </c:pt>
                <c:pt idx="15">
                  <c:v>Q1 2022</c:v>
                </c:pt>
                <c:pt idx="16">
                  <c:v>Q2 2022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7.9</c:v>
                </c:pt>
                <c:pt idx="1">
                  <c:v>7.9</c:v>
                </c:pt>
                <c:pt idx="2">
                  <c:v>8</c:v>
                </c:pt>
                <c:pt idx="3">
                  <c:v>8.1</c:v>
                </c:pt>
                <c:pt idx="4">
                  <c:v>8.1999999999999993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8.4</c:v>
                </c:pt>
                <c:pt idx="8">
                  <c:v>8.5</c:v>
                </c:pt>
                <c:pt idx="9">
                  <c:v>8.6</c:v>
                </c:pt>
                <c:pt idx="10">
                  <c:v>8.6</c:v>
                </c:pt>
                <c:pt idx="11">
                  <c:v>8.6999999999999993</c:v>
                </c:pt>
                <c:pt idx="12">
                  <c:v>8.8000000000000007</c:v>
                </c:pt>
                <c:pt idx="13">
                  <c:v>8.9</c:v>
                </c:pt>
                <c:pt idx="14">
                  <c:v>8.9</c:v>
                </c:pt>
                <c:pt idx="15">
                  <c:v>9</c:v>
                </c:pt>
                <c:pt idx="16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A8-194F-A326-325F23345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Covid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B1A8-194F-A326-325F2334550A}"/>
              </c:ext>
            </c:extLst>
          </c:dPt>
          <c:cat>
            <c:strRef>
              <c:f>Sheet1!$A$2:$A$18</c:f>
              <c:strCache>
                <c:ptCount val="17"/>
                <c:pt idx="0">
                  <c:v>Q2 2018</c:v>
                </c:pt>
                <c:pt idx="1">
                  <c:v>Q3 2018</c:v>
                </c:pt>
                <c:pt idx="2">
                  <c:v>Q4 2018</c:v>
                </c:pt>
                <c:pt idx="3">
                  <c:v>Q1 2019</c:v>
                </c:pt>
                <c:pt idx="4">
                  <c:v>Q2 2019</c:v>
                </c:pt>
                <c:pt idx="5">
                  <c:v>Q3 2019</c:v>
                </c:pt>
                <c:pt idx="6">
                  <c:v>Q4 2019</c:v>
                </c:pt>
                <c:pt idx="7">
                  <c:v>Q1 2020</c:v>
                </c:pt>
                <c:pt idx="8">
                  <c:v>Q2 2020</c:v>
                </c:pt>
                <c:pt idx="9">
                  <c:v>Q3 2020</c:v>
                </c:pt>
                <c:pt idx="10">
                  <c:v>Q4 2020</c:v>
                </c:pt>
                <c:pt idx="11">
                  <c:v>Q1 2021</c:v>
                </c:pt>
                <c:pt idx="12">
                  <c:v>Q2 2021</c:v>
                </c:pt>
                <c:pt idx="13">
                  <c:v>Q3 2021</c:v>
                </c:pt>
                <c:pt idx="14">
                  <c:v>Q4 q021</c:v>
                </c:pt>
                <c:pt idx="15">
                  <c:v>Q1 2022</c:v>
                </c:pt>
                <c:pt idx="16">
                  <c:v>Q2 2022</c:v>
                </c:pt>
              </c:strCache>
            </c:strRef>
          </c:cat>
          <c:val>
            <c:numRef>
              <c:f>Sheet1!$C$2:$C$18</c:f>
              <c:numCache>
                <c:formatCode>0.0</c:formatCode>
                <c:ptCount val="17"/>
                <c:pt idx="0">
                  <c:v>7.3</c:v>
                </c:pt>
                <c:pt idx="1">
                  <c:v>7.6</c:v>
                </c:pt>
                <c:pt idx="2">
                  <c:v>8.1999999999999993</c:v>
                </c:pt>
                <c:pt idx="3">
                  <c:v>9.3000000000000007</c:v>
                </c:pt>
                <c:pt idx="4">
                  <c:v>8.6999999999999993</c:v>
                </c:pt>
                <c:pt idx="5">
                  <c:v>8.6</c:v>
                </c:pt>
                <c:pt idx="6">
                  <c:v>8.6999999999999993</c:v>
                </c:pt>
                <c:pt idx="7">
                  <c:v>10.7</c:v>
                </c:pt>
                <c:pt idx="8">
                  <c:v>26.4</c:v>
                </c:pt>
                <c:pt idx="9">
                  <c:v>16.399999999999999</c:v>
                </c:pt>
                <c:pt idx="10">
                  <c:v>13.7</c:v>
                </c:pt>
                <c:pt idx="11">
                  <c:v>20.399999999999999</c:v>
                </c:pt>
                <c:pt idx="12">
                  <c:v>10.8</c:v>
                </c:pt>
                <c:pt idx="13">
                  <c:v>9.1</c:v>
                </c:pt>
                <c:pt idx="14">
                  <c:v>7.3</c:v>
                </c:pt>
                <c:pt idx="15">
                  <c:v>4.3</c:v>
                </c:pt>
                <c:pt idx="16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A8-194F-A326-325F23345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1343824"/>
        <c:axId val="1861344640"/>
      </c:lineChart>
      <c:catAx>
        <c:axId val="186134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344640"/>
        <c:crosses val="autoZero"/>
        <c:auto val="1"/>
        <c:lblAlgn val="ctr"/>
        <c:lblOffset val="100"/>
        <c:noMultiLvlLbl val="0"/>
      </c:catAx>
      <c:valAx>
        <c:axId val="18613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34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0.78823</cdr:x>
      <cdr:y>0.1136</cdr:y>
    </cdr:from>
    <cdr:to>
      <cdr:x>0.91963</cdr:x>
      <cdr:y>0.1678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66586F1-8EF6-D080-FACF-AF725A8E7A64}"/>
            </a:ext>
          </a:extLst>
        </cdr:cNvPr>
        <cdr:cNvSpPr txBox="1"/>
      </cdr:nvSpPr>
      <cdr:spPr>
        <a:xfrm xmlns:a="http://schemas.openxmlformats.org/drawingml/2006/main">
          <a:off x="6448057" y="507064"/>
          <a:ext cx="1074944" cy="241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0.78993</cdr:x>
      <cdr:y>0.10024</cdr:y>
    </cdr:from>
    <cdr:to>
      <cdr:x>0.91963</cdr:x>
      <cdr:y>0.1623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E09F249-5799-3E3A-4233-594B5DBB63D3}"/>
            </a:ext>
          </a:extLst>
        </cdr:cNvPr>
        <cdr:cNvSpPr txBox="1"/>
      </cdr:nvSpPr>
      <cdr:spPr>
        <a:xfrm xmlns:a="http://schemas.openxmlformats.org/drawingml/2006/main">
          <a:off x="6462018" y="447425"/>
          <a:ext cx="106098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0.78652</cdr:x>
      <cdr:y>0.06402</cdr:y>
    </cdr:from>
    <cdr:to>
      <cdr:x>0.91019</cdr:x>
      <cdr:y>0.11543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D990988-D676-0360-A96A-617251BEB627}"/>
            </a:ext>
          </a:extLst>
        </cdr:cNvPr>
        <cdr:cNvSpPr txBox="1"/>
      </cdr:nvSpPr>
      <cdr:spPr>
        <a:xfrm xmlns:a="http://schemas.openxmlformats.org/drawingml/2006/main">
          <a:off x="6434098" y="285773"/>
          <a:ext cx="1011702" cy="229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$13.1 Billion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0.47291</cdr:x>
      <cdr:y>0.13919</cdr:y>
    </cdr:from>
    <cdr:to>
      <cdr:x>0.5817</cdr:x>
      <cdr:y>0.19838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D6D22A7-4681-2335-58BA-2F823B0A005F}"/>
            </a:ext>
          </a:extLst>
        </cdr:cNvPr>
        <cdr:cNvSpPr txBox="1"/>
      </cdr:nvSpPr>
      <cdr:spPr>
        <a:xfrm xmlns:a="http://schemas.openxmlformats.org/drawingml/2006/main">
          <a:off x="3586281" y="598141"/>
          <a:ext cx="825024" cy="25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2"/>
              </a:solidFill>
            </a:rPr>
            <a:t>Q2 2020</a:t>
          </a:r>
        </a:p>
      </cdr:txBody>
    </cdr:sp>
  </cdr:relSizeAnchor>
  <cdr:relSizeAnchor xmlns:cdr="http://schemas.openxmlformats.org/drawingml/2006/chartDrawing">
    <cdr:from>
      <cdr:x>0.6506</cdr:x>
      <cdr:y>0.26398</cdr:y>
    </cdr:from>
    <cdr:to>
      <cdr:x>0.75849</cdr:x>
      <cdr:y>0.31837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A262809-1F88-FFA2-BFAB-AE0EB9E498DF}"/>
            </a:ext>
          </a:extLst>
        </cdr:cNvPr>
        <cdr:cNvSpPr txBox="1"/>
      </cdr:nvSpPr>
      <cdr:spPr>
        <a:xfrm xmlns:a="http://schemas.openxmlformats.org/drawingml/2006/main">
          <a:off x="4933819" y="1134406"/>
          <a:ext cx="818148" cy="233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0.67508</cdr:x>
      <cdr:y>0.26878</cdr:y>
    </cdr:from>
    <cdr:to>
      <cdr:x>0.79566</cdr:x>
      <cdr:y>0.31357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D8DBFBE-28D0-1A59-1B35-112316B168A1}"/>
            </a:ext>
          </a:extLst>
        </cdr:cNvPr>
        <cdr:cNvSpPr txBox="1"/>
      </cdr:nvSpPr>
      <cdr:spPr>
        <a:xfrm xmlns:a="http://schemas.openxmlformats.org/drawingml/2006/main">
          <a:off x="5119448" y="1155032"/>
          <a:ext cx="914400" cy="192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0.63519</cdr:x>
      <cdr:y>0.26718</cdr:y>
    </cdr:from>
    <cdr:to>
      <cdr:x>0.74489</cdr:x>
      <cdr:y>0.32797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760ECBC-FED4-35D0-5559-A7C09CA6842D}"/>
            </a:ext>
          </a:extLst>
        </cdr:cNvPr>
        <cdr:cNvSpPr txBox="1"/>
      </cdr:nvSpPr>
      <cdr:spPr>
        <a:xfrm xmlns:a="http://schemas.openxmlformats.org/drawingml/2006/main">
          <a:off x="4816940" y="1148156"/>
          <a:ext cx="831899" cy="2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Q1 2021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F375B-30CE-5040-B8D4-45CD57267C2D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081F9-9D38-1444-A1C6-78FA83F3C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081F9-9D38-1444-A1C6-78FA83F3CF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7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081F9-9D38-1444-A1C6-78FA83F3CF7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D112737-4C85-B74F-BBBB-FD4920ED2C78}" type="datetimeFigureOut">
              <a:rPr lang="en-US" smtClean="0"/>
              <a:t>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B610858-F7A7-5A46-A8A0-1649B28E041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237535"/>
            <a:ext cx="7583488" cy="2619446"/>
          </a:xfrm>
        </p:spPr>
        <p:txBody>
          <a:bodyPr/>
          <a:lstStyle/>
          <a:p>
            <a:r>
              <a:rPr lang="en-US" sz="2800" b="1" dirty="0"/>
              <a:t> 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3600" b="1" dirty="0"/>
              <a:t>2023 Budget Overview </a:t>
            </a:r>
            <a:br>
              <a:rPr lang="en-US" sz="3600" b="1" dirty="0"/>
            </a:br>
            <a:r>
              <a:rPr lang="en-US" sz="3600" b="1" dirty="0"/>
              <a:t>Special Report </a:t>
            </a:r>
            <a:br>
              <a:rPr lang="en-US" sz="2800" b="1" dirty="0"/>
            </a:br>
            <a:br>
              <a:rPr lang="en-US" sz="3600" b="1" dirty="0"/>
            </a:b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365024"/>
            <a:ext cx="7583487" cy="1808940"/>
          </a:xfrm>
        </p:spPr>
        <p:txBody>
          <a:bodyPr>
            <a:normAutofit fontScale="25000" lnSpcReduction="20000"/>
          </a:bodyPr>
          <a:lstStyle/>
          <a:p>
            <a:endParaRPr lang="en-US" sz="2800" dirty="0"/>
          </a:p>
          <a:p>
            <a:r>
              <a:rPr lang="en-US" sz="10000" b="1" dirty="0"/>
              <a:t> </a:t>
            </a:r>
            <a:r>
              <a:rPr lang="en-US" sz="16000" b="1" dirty="0">
                <a:latin typeface="+mj-lt"/>
              </a:rPr>
              <a:t>The Moody Report LLC</a:t>
            </a:r>
          </a:p>
          <a:p>
            <a:r>
              <a:rPr lang="en-US" sz="12800" b="1" dirty="0">
                <a:latin typeface="+mj-lt"/>
              </a:rPr>
              <a:t>©January 2023</a:t>
            </a:r>
          </a:p>
          <a:p>
            <a:r>
              <a:rPr lang="en-US" sz="14400" b="1" dirty="0">
                <a:latin typeface="+mj-lt"/>
              </a:rPr>
              <a:t>  </a:t>
            </a:r>
          </a:p>
          <a:p>
            <a:endParaRPr lang="en-US" sz="10000" b="1" dirty="0"/>
          </a:p>
          <a:p>
            <a:r>
              <a:rPr lang="en-US" sz="6000" b="1" dirty="0"/>
              <a:t> </a:t>
            </a:r>
          </a:p>
          <a:p>
            <a:endParaRPr lang="en-US" sz="4000" b="1" dirty="0"/>
          </a:p>
          <a:p>
            <a:r>
              <a:rPr lang="en-US" sz="4000" b="1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266FE0D-779B-10FD-1CB0-AB75FEC9F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20"/>
    </mc:Choice>
    <mc:Fallback>
      <p:transition spd="slow" advTm="16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2AC1-C95D-906D-D1C4-55B23EDF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Tax Cut Bills Impacting</a:t>
            </a:r>
            <a:br>
              <a:rPr lang="en-US" sz="3600" b="1" dirty="0"/>
            </a:br>
            <a:r>
              <a:rPr lang="en-US" sz="3600" b="1" dirty="0"/>
              <a:t>Individual Income </a:t>
            </a:r>
            <a:r>
              <a:rPr lang="en-US" sz="3600" b="1" dirty="0" err="1"/>
              <a:t>tAx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E612-CB14-28C9-436F-DF2BF3553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Senate Bill 509—2014 Regular Session</a:t>
            </a:r>
          </a:p>
          <a:p>
            <a:pPr marL="0" indent="0" algn="ctr">
              <a:buNone/>
            </a:pPr>
            <a:r>
              <a:rPr lang="en-US" sz="3200" b="1" dirty="0"/>
              <a:t>House Bill 2540—2018 Regular Session</a:t>
            </a:r>
          </a:p>
          <a:p>
            <a:pPr marL="0" indent="0" algn="ctr">
              <a:buNone/>
            </a:pPr>
            <a:r>
              <a:rPr lang="en-US" sz="3200" b="1" dirty="0"/>
              <a:t>Senate Bill 153—2021 Regular Session</a:t>
            </a:r>
          </a:p>
          <a:p>
            <a:pPr marL="0" indent="0" algn="ctr">
              <a:buNone/>
            </a:pPr>
            <a:r>
              <a:rPr lang="en-US" sz="3200" b="1" dirty="0"/>
              <a:t>Senate Bill 3—2022 Special Session</a:t>
            </a:r>
          </a:p>
          <a:p>
            <a:endParaRPr lang="en-US" sz="32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7C018BA-3945-B106-5D47-EB17B5EA0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5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44"/>
    </mc:Choice>
    <mc:Fallback>
      <p:transition spd="slow" advTm="14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3657-A502-44A9-77F8-EE44B86D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The  Tax Cuts Estimated Cost</a:t>
            </a:r>
            <a:br>
              <a:rPr lang="en-US" sz="3200" b="1" dirty="0"/>
            </a:br>
            <a:r>
              <a:rPr lang="en-US" sz="3200" b="1" dirty="0"/>
              <a:t>Beginning Jan. 1, 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26B1DC-E253-88C8-D865-3BD93D9C1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70763"/>
              </p:ext>
            </p:extLst>
          </p:nvPr>
        </p:nvGraphicFramePr>
        <p:xfrm>
          <a:off x="779463" y="1601920"/>
          <a:ext cx="7583485" cy="42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465">
                  <a:extLst>
                    <a:ext uri="{9D8B030D-6E8A-4147-A177-3AD203B41FA5}">
                      <a16:colId xmlns:a16="http://schemas.microsoft.com/office/drawing/2014/main" val="379259711"/>
                    </a:ext>
                  </a:extLst>
                </a:gridCol>
                <a:gridCol w="1526916">
                  <a:extLst>
                    <a:ext uri="{9D8B030D-6E8A-4147-A177-3AD203B41FA5}">
                      <a16:colId xmlns:a16="http://schemas.microsoft.com/office/drawing/2014/main" val="515950488"/>
                    </a:ext>
                  </a:extLst>
                </a:gridCol>
                <a:gridCol w="1395039">
                  <a:extLst>
                    <a:ext uri="{9D8B030D-6E8A-4147-A177-3AD203B41FA5}">
                      <a16:colId xmlns:a16="http://schemas.microsoft.com/office/drawing/2014/main" val="871499947"/>
                    </a:ext>
                  </a:extLst>
                </a:gridCol>
                <a:gridCol w="1422359">
                  <a:extLst>
                    <a:ext uri="{9D8B030D-6E8A-4147-A177-3AD203B41FA5}">
                      <a16:colId xmlns:a16="http://schemas.microsoft.com/office/drawing/2014/main" val="1379294001"/>
                    </a:ext>
                  </a:extLst>
                </a:gridCol>
                <a:gridCol w="2086706">
                  <a:extLst>
                    <a:ext uri="{9D8B030D-6E8A-4147-A177-3AD203B41FA5}">
                      <a16:colId xmlns:a16="http://schemas.microsoft.com/office/drawing/2014/main" val="3074363372"/>
                    </a:ext>
                  </a:extLst>
                </a:gridCol>
              </a:tblGrid>
              <a:tr h="5900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Tax 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First Year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Cumulative Annual Cost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 Tax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Legislation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98743"/>
                  </a:ext>
                </a:extLst>
              </a:tr>
              <a:tr h="40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3, SB 509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91550"/>
                  </a:ext>
                </a:extLst>
              </a:tr>
              <a:tr h="4075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$233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4, SB 509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53979"/>
                  </a:ext>
                </a:extLst>
              </a:tr>
              <a:tr h="4270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$620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1, SB 153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30100"/>
                  </a:ext>
                </a:extLst>
              </a:tr>
              <a:tr h="4318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$181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$797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5, SB 509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85147"/>
                  </a:ext>
                </a:extLst>
              </a:tr>
              <a:tr h="4318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$887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1, SB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659359"/>
                  </a:ext>
                </a:extLst>
              </a:tr>
              <a:tr h="4318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$1.165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2, SB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11659"/>
                  </a:ext>
                </a:extLst>
              </a:tr>
              <a:tr h="4318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$196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$1.361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3, SB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674533"/>
                  </a:ext>
                </a:extLst>
              </a:tr>
              <a:tr h="4318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$204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$1.556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4.60 %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4, SB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24087"/>
                  </a:ext>
                </a:extLst>
              </a:tr>
              <a:tr h="3063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Jan. 1,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$208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$1.774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Cut 5, SB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5229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67F8FC-178A-A676-DCAB-D747C6640E6C}"/>
              </a:ext>
            </a:extLst>
          </p:cNvPr>
          <p:cNvSpPr txBox="1"/>
          <p:nvPr/>
        </p:nvSpPr>
        <p:spPr>
          <a:xfrm>
            <a:off x="779462" y="5964250"/>
            <a:ext cx="758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The Fiscal Note For Senate Bill 3 assumed triggering the new tax cuts consecutively. This table adopts the same assumption.</a:t>
            </a:r>
          </a:p>
          <a:p>
            <a:pPr algn="ctr"/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B94ADB7-04A1-0F41-8A9B-F314494A5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84"/>
    </mc:Choice>
    <mc:Fallback>
      <p:transition spd="slow" advTm="21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EBDA-1A2F-EDDA-1F15-266D43C5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Summary Of </a:t>
            </a:r>
            <a:br>
              <a:rPr lang="en-US" sz="3600" b="1" dirty="0"/>
            </a:br>
            <a:r>
              <a:rPr lang="en-US" sz="3600" b="1" dirty="0"/>
              <a:t>Imminent Tax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302F-8A3C-68C5-F83E-BF0FE087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Top Individual Income Tax Rate Dropped</a:t>
            </a:r>
          </a:p>
          <a:p>
            <a:pPr marL="0" indent="0" algn="ctr">
              <a:buNone/>
            </a:pPr>
            <a:r>
              <a:rPr lang="en-US" sz="3200" b="1" dirty="0"/>
              <a:t>From 5.3% To 4.95%, January 1, 2023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Probable Top Individual Income Tax Rate</a:t>
            </a:r>
          </a:p>
          <a:p>
            <a:pPr marL="0" indent="0" algn="ctr">
              <a:buNone/>
            </a:pPr>
            <a:r>
              <a:rPr lang="en-US" sz="3200" b="1" dirty="0"/>
              <a:t> Then Dropped to 4.80%, January 1, 2024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C69EC7-896A-8FA7-7DFB-3306961C8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9"/>
    </mc:Choice>
    <mc:Fallback>
      <p:transition spd="slow" advTm="6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7136-F2A8-091B-27E2-760DFDC4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Further Future Tax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286A-27A7-A6E4-A09F-49F404A29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2170827"/>
            <a:ext cx="7583488" cy="395533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Three Future Tax Cuts</a:t>
            </a:r>
          </a:p>
          <a:p>
            <a:pPr marL="0" indent="0" algn="ctr">
              <a:buNone/>
            </a:pPr>
            <a:r>
              <a:rPr lang="en-US" sz="2800" b="1" dirty="0"/>
              <a:t>With Triggers</a:t>
            </a:r>
          </a:p>
          <a:p>
            <a:pPr marL="0" indent="0" algn="ctr">
              <a:buNone/>
            </a:pPr>
            <a:r>
              <a:rPr lang="en-US" sz="2800" b="1" dirty="0"/>
              <a:t>Will Further Lower Top Individual Income</a:t>
            </a:r>
          </a:p>
          <a:p>
            <a:pPr marL="0" indent="0" algn="ctr">
              <a:buNone/>
            </a:pPr>
            <a:r>
              <a:rPr lang="en-US" sz="2800" b="1" dirty="0"/>
              <a:t>Tax Rate To 4.5%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52380C3-9DB8-6DC0-D6C9-8DA7C133F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7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33"/>
    </mc:Choice>
    <mc:Fallback>
      <p:transition spd="slow" advTm="1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DD7F-FBB7-E0F8-E44C-269662A2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Personal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61CC-AEE2-C3CD-1FBA-E6DB00C0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There has been a considerable spike in personal savings since the COVID-19 pandemic began.</a:t>
            </a:r>
          </a:p>
          <a:p>
            <a:r>
              <a:rPr lang="en-US" b="1" dirty="0"/>
              <a:t>The spike in personal savings has given consumers money to spend, and they are spending it.</a:t>
            </a:r>
          </a:p>
          <a:p>
            <a:r>
              <a:rPr lang="en-US" b="1" dirty="0"/>
              <a:t>The spike coincides with large governmental transfers to taxpayers (direct checks and programs like PPP, ERTC)</a:t>
            </a:r>
          </a:p>
          <a:p>
            <a:r>
              <a:rPr lang="en-US" b="1" dirty="0"/>
              <a:t>Personal savings rates have declined since the peaks generated by governmental programs.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98D2CA4-3A90-3CD8-DAF6-C4AAB324E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44"/>
    </mc:Choice>
    <mc:Fallback>
      <p:transition spd="slow" advTm="27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12F2-3954-154C-4DB7-D64F2AE9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Personal Savings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BF5305-0B5C-2514-8A66-F56A8A582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800005"/>
              </p:ext>
            </p:extLst>
          </p:nvPr>
        </p:nvGraphicFramePr>
        <p:xfrm>
          <a:off x="779463" y="1828800"/>
          <a:ext cx="75834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5FF8FA-ADD2-393F-C267-1440F7D90890}"/>
              </a:ext>
            </a:extLst>
          </p:cNvPr>
          <p:cNvSpPr txBox="1"/>
          <p:nvPr/>
        </p:nvSpPr>
        <p:spPr>
          <a:xfrm>
            <a:off x="2131309" y="5962712"/>
            <a:ext cx="528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Source:  Bureau of Economic Analysis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39CAAF-26A1-D77B-F5A3-0436A8710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29"/>
    </mc:Choice>
    <mc:Fallback>
      <p:transition spd="slow" advTm="113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8751-988A-FAA5-2D46-ED32E409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76B4-F746-E2A0-107E-C852E080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2108006"/>
            <a:ext cx="7583488" cy="40181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Historic Lookback</a:t>
            </a:r>
          </a:p>
          <a:p>
            <a:pPr marL="0" indent="0" algn="ctr">
              <a:buNone/>
            </a:pPr>
            <a:r>
              <a:rPr lang="en-US" sz="4000" b="1" dirty="0"/>
              <a:t>At Missouri’s</a:t>
            </a:r>
          </a:p>
          <a:p>
            <a:pPr marL="0" indent="0" algn="ctr">
              <a:buNone/>
            </a:pPr>
            <a:r>
              <a:rPr lang="en-US" sz="4000" b="1" dirty="0"/>
              <a:t> Recent Recessions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CCDE8A-DE8B-F4E8-FC83-8924291CF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4"/>
    </mc:Choice>
    <mc:Fallback>
      <p:transition spd="slow" advTm="13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F982-06C7-0888-FDB8-6D7F6208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Recessions And Their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8999-7BF8-9F8D-2547-BD0B4DDF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Many in our audience have seen the impacts of only a few recessions (probably 2001-2002 and The Great Recession).</a:t>
            </a:r>
          </a:p>
          <a:p>
            <a:r>
              <a:rPr lang="en-US" b="1" dirty="0"/>
              <a:t>Unfortunately, we have seen a few more than that!!</a:t>
            </a:r>
          </a:p>
          <a:p>
            <a:r>
              <a:rPr lang="en-US" b="1" dirty="0"/>
              <a:t>In the past two recessions, there were two consecutive fiscal years of negative growth GR growth during each recession.</a:t>
            </a:r>
          </a:p>
          <a:p>
            <a:r>
              <a:rPr lang="en-US" b="1" dirty="0"/>
              <a:t>The important question for budget watchers is 1) how deep is the recession and 2) how long does a recovery from the recession take.</a:t>
            </a:r>
          </a:p>
          <a:p>
            <a:r>
              <a:rPr lang="en-US" b="1" dirty="0"/>
              <a:t>We will review the past three recessions and how they impacted state General Revenue collections.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5891AFC-1B85-641F-5474-55696DADD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81"/>
    </mc:Choice>
    <mc:Fallback>
      <p:transition spd="slow" advTm="60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2393-E371-2C14-74A1-0FBA0392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1991-1992 Recession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4E739E-2510-D3C0-2F3B-8D2751BBF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154683"/>
              </p:ext>
            </p:extLst>
          </p:nvPr>
        </p:nvGraphicFramePr>
        <p:xfrm>
          <a:off x="779463" y="1828799"/>
          <a:ext cx="7583487" cy="407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29">
                  <a:extLst>
                    <a:ext uri="{9D8B030D-6E8A-4147-A177-3AD203B41FA5}">
                      <a16:colId xmlns:a16="http://schemas.microsoft.com/office/drawing/2014/main" val="2778514899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588856281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4046775078"/>
                    </a:ext>
                  </a:extLst>
                </a:gridCol>
              </a:tblGrid>
              <a:tr h="612603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Fiscal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GR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%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08235"/>
                  </a:ext>
                </a:extLst>
              </a:tr>
              <a:tr h="61260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$3.462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+7.68%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39646"/>
                  </a:ext>
                </a:extLst>
              </a:tr>
              <a:tr h="61260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$3.676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+6.19%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38768"/>
                  </a:ext>
                </a:extLst>
              </a:tr>
              <a:tr h="61260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$3.768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+2.50%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48047"/>
                  </a:ext>
                </a:extLst>
              </a:tr>
              <a:tr h="61260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$3.793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+0.67%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385915"/>
                  </a:ext>
                </a:extLst>
              </a:tr>
              <a:tr h="61260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$3.939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+3.85%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523090"/>
                  </a:ext>
                </a:extLst>
              </a:tr>
              <a:tr h="4023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$4.245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+7.76%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2340"/>
                  </a:ext>
                </a:extLst>
              </a:tr>
            </a:tbl>
          </a:graphicData>
        </a:graphic>
      </p:graphicFrame>
      <p:sp>
        <p:nvSpPr>
          <p:cNvPr id="3" name="Left Arrow Callout 2">
            <a:extLst>
              <a:ext uri="{FF2B5EF4-FFF2-40B4-BE49-F238E27FC236}">
                <a16:creationId xmlns:a16="http://schemas.microsoft.com/office/drawing/2014/main" id="{6BE0AED9-AA7B-56B6-D575-9CEEE09DF148}"/>
              </a:ext>
            </a:extLst>
          </p:cNvPr>
          <p:cNvSpPr/>
          <p:nvPr/>
        </p:nvSpPr>
        <p:spPr>
          <a:xfrm>
            <a:off x="7644962" y="4298730"/>
            <a:ext cx="717988" cy="27327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4919E-656D-8F01-AB93-5C72B84BB439}"/>
              </a:ext>
            </a:extLst>
          </p:cNvPr>
          <p:cNvSpPr txBox="1"/>
          <p:nvPr/>
        </p:nvSpPr>
        <p:spPr>
          <a:xfrm>
            <a:off x="779463" y="5980386"/>
            <a:ext cx="758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General Revenue Collections Were Near Negative Growth In FY 1992, But Were Never Actually Negative.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3F59C6E-FCE4-C262-B725-A0CF11902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22"/>
    </mc:Choice>
    <mc:Fallback>
      <p:transition spd="slow" advTm="38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8EB6-F67A-B6A1-90D3-A4231269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2001-2002 </a:t>
            </a:r>
            <a:r>
              <a:rPr lang="en-US" sz="3600" b="1" dirty="0" err="1"/>
              <a:t>REcession</a:t>
            </a:r>
            <a:r>
              <a:rPr lang="en-US" sz="3600" b="1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7535E8-3B8F-6992-BD5F-15CDD6953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358657"/>
              </p:ext>
            </p:extLst>
          </p:nvPr>
        </p:nvGraphicFramePr>
        <p:xfrm>
          <a:off x="779463" y="1828799"/>
          <a:ext cx="7583487" cy="3951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29">
                  <a:extLst>
                    <a:ext uri="{9D8B030D-6E8A-4147-A177-3AD203B41FA5}">
                      <a16:colId xmlns:a16="http://schemas.microsoft.com/office/drawing/2014/main" val="2304455072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290385842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677850228"/>
                    </a:ext>
                  </a:extLst>
                </a:gridCol>
              </a:tblGrid>
              <a:tr h="594585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Fiscal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GR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%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34396"/>
                  </a:ext>
                </a:extLst>
              </a:tr>
              <a:tr h="5945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$6.134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46850"/>
                  </a:ext>
                </a:extLst>
              </a:tr>
              <a:tr h="53452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$6.389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+4.16%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7501"/>
                  </a:ext>
                </a:extLst>
              </a:tr>
              <a:tr h="5945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$6.211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(2.79%)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742889"/>
                  </a:ext>
                </a:extLst>
              </a:tr>
              <a:tr h="5945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$5.926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(4.58%)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865900"/>
                  </a:ext>
                </a:extLst>
              </a:tr>
              <a:tr h="5945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$6.346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+7.08%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22516"/>
                  </a:ext>
                </a:extLst>
              </a:tr>
              <a:tr h="44443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$6.711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+5.76%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61520"/>
                  </a:ext>
                </a:extLst>
              </a:tr>
            </a:tbl>
          </a:graphicData>
        </a:graphic>
      </p:graphicFrame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DBBD5620-B4FB-F270-F799-6D1F6F0EDD04}"/>
              </a:ext>
            </a:extLst>
          </p:cNvPr>
          <p:cNvSpPr/>
          <p:nvPr/>
        </p:nvSpPr>
        <p:spPr>
          <a:xfrm>
            <a:off x="7550369" y="4193628"/>
            <a:ext cx="777766" cy="283779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AE82B997-5D1E-BB72-EF99-9BEE8E49C9C0}"/>
              </a:ext>
            </a:extLst>
          </p:cNvPr>
          <p:cNvSpPr/>
          <p:nvPr/>
        </p:nvSpPr>
        <p:spPr>
          <a:xfrm>
            <a:off x="7550369" y="3594836"/>
            <a:ext cx="777766" cy="283779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B3475-85AD-F0CA-87CF-B564FD27814B}"/>
              </a:ext>
            </a:extLst>
          </p:cNvPr>
          <p:cNvSpPr txBox="1"/>
          <p:nvPr/>
        </p:nvSpPr>
        <p:spPr>
          <a:xfrm>
            <a:off x="779464" y="5854262"/>
            <a:ext cx="758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General Revenue Collections Went Negative In Fiscal Years 2002 and 2003. The Return To FY 2001 Levels Was Pretty Quick.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530348F-3A99-822F-2C98-A9565554B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8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18"/>
    </mc:Choice>
    <mc:Fallback>
      <p:transition spd="slow" advTm="3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3F52-C3B6-9003-CD66-C08E0F4F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Subjects 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E8BB-0981-84DB-9ECC-ED4CE7F2A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Fund Balances/Sources Of General Revenue</a:t>
            </a:r>
          </a:p>
          <a:p>
            <a:r>
              <a:rPr lang="en-US" b="1" dirty="0"/>
              <a:t>The Permanent Revenue Plateau</a:t>
            </a:r>
          </a:p>
          <a:p>
            <a:r>
              <a:rPr lang="en-US" b="1" dirty="0"/>
              <a:t>Missouri Personal Income</a:t>
            </a:r>
          </a:p>
          <a:p>
            <a:r>
              <a:rPr lang="en-US" b="1"/>
              <a:t>The Cumulative Tax Cuts</a:t>
            </a:r>
            <a:endParaRPr lang="en-US" b="1" dirty="0"/>
          </a:p>
          <a:p>
            <a:r>
              <a:rPr lang="en-US" b="1" dirty="0"/>
              <a:t>Excess Savings</a:t>
            </a:r>
          </a:p>
          <a:p>
            <a:r>
              <a:rPr lang="en-US" b="1" dirty="0"/>
              <a:t>Recessions And The Future</a:t>
            </a:r>
          </a:p>
          <a:p>
            <a:r>
              <a:rPr lang="en-US" b="1" dirty="0"/>
              <a:t>The Moody View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EA41A4E-BBDC-3D95-383B-E587140E0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0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33"/>
    </mc:Choice>
    <mc:Fallback>
      <p:transition spd="slow" advTm="62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3229-44E0-DB7C-21DD-7C3E63C3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Great Recession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461920-D236-9B0B-9EBC-119397895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30707"/>
              </p:ext>
            </p:extLst>
          </p:nvPr>
        </p:nvGraphicFramePr>
        <p:xfrm>
          <a:off x="779463" y="1597572"/>
          <a:ext cx="7583487" cy="4319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29">
                  <a:extLst>
                    <a:ext uri="{9D8B030D-6E8A-4147-A177-3AD203B41FA5}">
                      <a16:colId xmlns:a16="http://schemas.microsoft.com/office/drawing/2014/main" val="1614188338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3777185398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1147812955"/>
                    </a:ext>
                  </a:extLst>
                </a:gridCol>
              </a:tblGrid>
              <a:tr h="56351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GR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%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06254"/>
                  </a:ext>
                </a:extLst>
              </a:tr>
              <a:tr h="5635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$8.004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+3.73%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74675"/>
                  </a:ext>
                </a:extLst>
              </a:tr>
              <a:tr h="5635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$7.451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(6.91%)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63995"/>
                  </a:ext>
                </a:extLst>
              </a:tr>
              <a:tr h="5635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$6.774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(9.08%)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636316"/>
                  </a:ext>
                </a:extLst>
              </a:tr>
              <a:tr h="5635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$7.109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+4.94%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77401"/>
                  </a:ext>
                </a:extLst>
              </a:tr>
              <a:tr h="5635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$7.341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+3.25%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85888"/>
                  </a:ext>
                </a:extLst>
              </a:tr>
              <a:tr h="5635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$8.082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+10.1%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54081"/>
                  </a:ext>
                </a:extLst>
              </a:tr>
              <a:tr h="3751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$8.004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(-1.00%)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89018"/>
                  </a:ext>
                </a:extLst>
              </a:tr>
            </a:tbl>
          </a:graphicData>
        </a:graphic>
      </p:graphicFrame>
      <p:sp>
        <p:nvSpPr>
          <p:cNvPr id="3" name="Left Arrow Callout 2">
            <a:extLst>
              <a:ext uri="{FF2B5EF4-FFF2-40B4-BE49-F238E27FC236}">
                <a16:creationId xmlns:a16="http://schemas.microsoft.com/office/drawing/2014/main" id="{5A048852-1AD2-3096-3439-90B2A861BC86}"/>
              </a:ext>
            </a:extLst>
          </p:cNvPr>
          <p:cNvSpPr/>
          <p:nvPr/>
        </p:nvSpPr>
        <p:spPr>
          <a:xfrm flipV="1">
            <a:off x="7556939" y="2753711"/>
            <a:ext cx="806012" cy="378372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FCE9FCF8-A679-76D9-DCD3-944BE1B12346}"/>
              </a:ext>
            </a:extLst>
          </p:cNvPr>
          <p:cNvSpPr/>
          <p:nvPr/>
        </p:nvSpPr>
        <p:spPr>
          <a:xfrm flipV="1">
            <a:off x="7556939" y="3347546"/>
            <a:ext cx="806011" cy="378372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1D35D-74F5-7823-E168-0248216F7884}"/>
              </a:ext>
            </a:extLst>
          </p:cNvPr>
          <p:cNvSpPr txBox="1"/>
          <p:nvPr/>
        </p:nvSpPr>
        <p:spPr>
          <a:xfrm>
            <a:off x="779462" y="5917323"/>
            <a:ext cx="758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General Revenue Collections Declined By 15.99%, And Took Four Fiscal Years To Return To Fiscal Year 2008 Levels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7B283DF-E5C0-5FED-5C53-14B5C8B31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"/>
    </mc:Choice>
    <mc:Fallback>
      <p:transition spd="slow" advTm="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689C-2F3F-E20D-0F25-3F6E3583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Missouri’s Ability To Recover</a:t>
            </a:r>
            <a:br>
              <a:rPr lang="en-US" sz="3200" b="1" dirty="0"/>
            </a:br>
            <a:r>
              <a:rPr lang="en-US" sz="3200" b="1" dirty="0"/>
              <a:t>From A Recession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76580D-B156-7A65-9C91-05637930B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44356"/>
              </p:ext>
            </p:extLst>
          </p:nvPr>
        </p:nvGraphicFramePr>
        <p:xfrm>
          <a:off x="552642" y="1492471"/>
          <a:ext cx="8038716" cy="413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337">
                  <a:extLst>
                    <a:ext uri="{9D8B030D-6E8A-4147-A177-3AD203B41FA5}">
                      <a16:colId xmlns:a16="http://schemas.microsoft.com/office/drawing/2014/main" val="2894895539"/>
                    </a:ext>
                  </a:extLst>
                </a:gridCol>
                <a:gridCol w="2963917">
                  <a:extLst>
                    <a:ext uri="{9D8B030D-6E8A-4147-A177-3AD203B41FA5}">
                      <a16:colId xmlns:a16="http://schemas.microsoft.com/office/drawing/2014/main" val="4079193354"/>
                    </a:ext>
                  </a:extLst>
                </a:gridCol>
                <a:gridCol w="2389462">
                  <a:extLst>
                    <a:ext uri="{9D8B030D-6E8A-4147-A177-3AD203B41FA5}">
                      <a16:colId xmlns:a16="http://schemas.microsoft.com/office/drawing/2014/main" val="2229088735"/>
                    </a:ext>
                  </a:extLst>
                </a:gridCol>
              </a:tblGrid>
              <a:tr h="767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Income Tax and Sales Tax % Of 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Combined % Of</a:t>
                      </a:r>
                    </a:p>
                    <a:p>
                      <a:pPr algn="ctr"/>
                      <a:r>
                        <a:rPr lang="en-US" dirty="0"/>
                        <a:t>GR Collections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344462"/>
                  </a:ext>
                </a:extLst>
              </a:tr>
              <a:tr h="368244">
                <a:tc>
                  <a:txBody>
                    <a:bodyPr/>
                    <a:lstStyle/>
                    <a:p>
                      <a:r>
                        <a:rPr lang="en-US" sz="2000" b="1" dirty="0"/>
                        <a:t>Fiscal Year 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Individual      50.3%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80534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r>
                        <a:rPr lang="en-US" sz="2000" b="1" dirty="0"/>
                        <a:t>GR Budget $</a:t>
                      </a:r>
                      <a:r>
                        <a:rPr lang="en-US" sz="2000" b="1"/>
                        <a:t>3.768 B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Sales               32.9%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60152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48118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r>
                        <a:rPr lang="en-US" sz="2000" b="1" dirty="0"/>
                        <a:t>Fiscal Year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Individual        65.1%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124862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r>
                        <a:rPr lang="en-US" sz="2000" b="1" dirty="0"/>
                        <a:t>GR Budget $8.004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Sales                 24.1%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784909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98244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r>
                        <a:rPr lang="en-US" sz="2000" b="1" dirty="0"/>
                        <a:t>Fiscal Year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Individual          70.0%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291667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r>
                        <a:rPr lang="en-US" sz="2000" b="1" dirty="0"/>
                        <a:t>GR Budget $12.88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Sales                   20.9%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943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BB9F6E-6998-353A-1D78-593B83742583}"/>
              </a:ext>
            </a:extLst>
          </p:cNvPr>
          <p:cNvSpPr txBox="1"/>
          <p:nvPr/>
        </p:nvSpPr>
        <p:spPr>
          <a:xfrm>
            <a:off x="552642" y="5630010"/>
            <a:ext cx="803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The Ability To Recover From A Recession Will Be Impacted By The Narrowing Of The GR Tax Base.  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30C8A94-392E-2008-4428-EE5559B7C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45"/>
    </mc:Choice>
    <mc:Fallback>
      <p:transition spd="slow" advTm="74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B8A2-AF1A-5527-CA7D-BA1B0E76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Conclusions Regarding </a:t>
            </a:r>
            <a:br>
              <a:rPr lang="en-US" sz="2800" b="1" dirty="0"/>
            </a:br>
            <a:r>
              <a:rPr lang="en-US" sz="2800" b="1" dirty="0"/>
              <a:t>Missouri Ability to </a:t>
            </a:r>
            <a:br>
              <a:rPr lang="en-US" sz="2800" b="1" dirty="0"/>
            </a:br>
            <a:r>
              <a:rPr lang="en-US" sz="2800" b="1" dirty="0"/>
              <a:t>Recover From </a:t>
            </a:r>
            <a:r>
              <a:rPr lang="en-US" sz="2800" b="1" dirty="0" err="1"/>
              <a:t>REcession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362F-7B61-8180-7DDA-10698DBC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General Revenue tax structure has narrowed significantly in the past three decades.</a:t>
            </a:r>
          </a:p>
          <a:p>
            <a:r>
              <a:rPr lang="en-US" b="1" dirty="0"/>
              <a:t>The major source of recession recovery (individual income tax) will be statutorily and permanently before Missouri comes cut of the next recession.</a:t>
            </a:r>
          </a:p>
          <a:p>
            <a:r>
              <a:rPr lang="en-US" b="1" dirty="0"/>
              <a:t>Revenue growth post-recession may trigger future tax cuts.</a:t>
            </a:r>
          </a:p>
          <a:p>
            <a:r>
              <a:rPr lang="en-US" b="1" dirty="0"/>
              <a:t>Any recession will also reduce sales tax collections growth in the short term.</a:t>
            </a:r>
          </a:p>
          <a:p>
            <a:r>
              <a:rPr lang="en-US" b="1" dirty="0"/>
              <a:t>There could be a perfect storm coming, in a negative manner.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2964D85-4659-2275-5458-0C810E519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37"/>
    </mc:Choice>
    <mc:Fallback>
      <p:transition spd="slow" advTm="42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76A6-4609-F062-8062-00388422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Moody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8C9F-D063-BF0C-2641-3C2F766D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2135927"/>
            <a:ext cx="7583488" cy="3990236"/>
          </a:xfrm>
        </p:spPr>
        <p:txBody>
          <a:bodyPr>
            <a:normAutofit/>
          </a:bodyPr>
          <a:lstStyle/>
          <a:p>
            <a:r>
              <a:rPr lang="en-US" b="1" dirty="0"/>
              <a:t>We believe that on January 1, 2024, the top individual income tax rate will drop to 4.8%.</a:t>
            </a:r>
          </a:p>
          <a:p>
            <a:r>
              <a:rPr lang="en-US" b="1" dirty="0"/>
              <a:t>In about 7 years, the top individual income tax  rate will have gone from 6% to 4.8%.</a:t>
            </a:r>
          </a:p>
          <a:p>
            <a:r>
              <a:rPr lang="en-US" b="1" dirty="0"/>
              <a:t>Policymakers seem to believe that these individual income tax rate cuts can be done without impacting state expenditures.  </a:t>
            </a:r>
          </a:p>
          <a:p>
            <a:r>
              <a:rPr lang="en-US" sz="2600" b="1" dirty="0"/>
              <a:t>In our view, “That is not possible!!”</a:t>
            </a:r>
          </a:p>
          <a:p>
            <a:endParaRPr lang="en-US" sz="22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A635605-FBF8-2669-4601-98153E957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1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10"/>
    </mc:Choice>
    <mc:Fallback>
      <p:transition spd="slow" advTm="31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974A-1DD0-6E8B-C529-060092F1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Moody View</a:t>
            </a:r>
            <a:br>
              <a:rPr lang="en-US" sz="3600" b="1" dirty="0"/>
            </a:br>
            <a:r>
              <a:rPr lang="en-US" sz="3600" b="1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5D58-F4E0-1C95-3C3F-8117249A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These tax cuts crossed the line  between spending fund balances (which are large) versus permanent revenue cuts.  </a:t>
            </a:r>
          </a:p>
          <a:p>
            <a:r>
              <a:rPr lang="en-US" b="1" dirty="0"/>
              <a:t>The top rate of individual income tax rate will permanently be reduced by 20%, and then in the future to a top rate of 4.5%, which is a 25% drop.</a:t>
            </a:r>
          </a:p>
          <a:p>
            <a:r>
              <a:rPr lang="en-US" b="1" dirty="0"/>
              <a:t>The impending tax cuts will permanently cut future revenues.</a:t>
            </a:r>
          </a:p>
          <a:p>
            <a:r>
              <a:rPr lang="en-US" b="1" dirty="0"/>
              <a:t> Budget Rule 1—Don’t use one time money to cover ongoing expenses.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57EBFCA-8ACC-20E7-E173-516202CE7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08"/>
    </mc:Choice>
    <mc:Fallback>
      <p:transition spd="slow" advTm="5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CE3E-0753-ABB5-7AE2-A6EF36A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036" y="388883"/>
            <a:ext cx="7583488" cy="894284"/>
          </a:xfrm>
        </p:spPr>
        <p:txBody>
          <a:bodyPr/>
          <a:lstStyle/>
          <a:p>
            <a:br>
              <a:rPr lang="en-US" sz="3200" b="1" dirty="0"/>
            </a:br>
            <a:r>
              <a:rPr lang="en-US" sz="3200" b="1" dirty="0"/>
              <a:t>Remember Carnahan/</a:t>
            </a:r>
            <a:br>
              <a:rPr lang="en-US" sz="3200" b="1" dirty="0"/>
            </a:br>
            <a:r>
              <a:rPr lang="en-US" sz="3200" b="1" dirty="0"/>
              <a:t>Farm Bureau’s Fatal Flaw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1D3D-5AD5-A0C8-B721-8442C595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Carnahan/Farm Bureau amendment in 1996 amended the Missouri Constitution to enact annual limits on new taxes passed by the General Assembly without a vote of the people.</a:t>
            </a:r>
          </a:p>
          <a:p>
            <a:r>
              <a:rPr lang="en-US" b="1" dirty="0"/>
              <a:t>There is one fatal flaw in Carnahan/Farm Bureau, which Missouri will witness in the near future.</a:t>
            </a:r>
          </a:p>
          <a:p>
            <a:r>
              <a:rPr lang="en-US" b="1" dirty="0"/>
              <a:t>There is no limit to how much taxes can be reduced without a vote of the people.</a:t>
            </a:r>
          </a:p>
          <a:p>
            <a:r>
              <a:rPr lang="en-US" b="1" dirty="0"/>
              <a:t>If legislated tax cuts reduce state revenues too much, those tax cuts can only be re-enacted with a vote of the people.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05F0AA4-3C9C-AFE3-2401-243E32422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84"/>
    </mc:Choice>
    <mc:Fallback>
      <p:transition spd="slow" advTm="68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092E-ED2D-4A9F-8664-0E62FFD5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Ask Moody!!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DD31-BFB6-2B01-D456-B45D0896C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/>
              <a:t>Questions??</a:t>
            </a:r>
          </a:p>
          <a:p>
            <a:pPr marL="0" indent="0" algn="ctr">
              <a:buNone/>
            </a:pPr>
            <a:r>
              <a:rPr lang="en-US" sz="4400" b="1" dirty="0"/>
              <a:t>Email Jim Moody--</a:t>
            </a:r>
          </a:p>
          <a:p>
            <a:pPr marL="0" indent="0" algn="ctr">
              <a:buNone/>
            </a:pPr>
            <a:r>
              <a:rPr lang="en-US" sz="4400" b="1" dirty="0" err="1"/>
              <a:t>jmoodyjc@gmail.com</a:t>
            </a:r>
            <a:endParaRPr lang="en-US" sz="44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EA6FF0-402A-08C5-CC9A-7DEFD0937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34"/>
    </mc:Choice>
    <mc:Fallback>
      <p:transition spd="slow" advTm="22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35E4B-993C-5583-5691-D7DFB20B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90253"/>
            <a:ext cx="7583488" cy="1283167"/>
          </a:xfrm>
        </p:spPr>
        <p:txBody>
          <a:bodyPr/>
          <a:lstStyle/>
          <a:p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b="1" dirty="0"/>
            </a:br>
            <a:r>
              <a:rPr lang="en-US" sz="4000" b="1" dirty="0"/>
              <a:t>Fund Balances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6F183D-E36C-2715-4594-06558D26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2080085"/>
            <a:ext cx="7583488" cy="404607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u="sng" dirty="0"/>
              <a:t>End Of November, 2022</a:t>
            </a:r>
          </a:p>
          <a:p>
            <a:pPr marL="0" indent="0" algn="ctr">
              <a:buNone/>
            </a:pPr>
            <a:endParaRPr lang="en-US" sz="7400" b="1" u="sng" dirty="0"/>
          </a:p>
          <a:p>
            <a:pPr marL="0" indent="0" algn="ctr">
              <a:buNone/>
            </a:pPr>
            <a:r>
              <a:rPr lang="en-US" sz="8000" b="1" dirty="0"/>
              <a:t>General Revenue:   </a:t>
            </a:r>
            <a:r>
              <a:rPr lang="en-US" sz="9600" b="1" dirty="0"/>
              <a:t>$</a:t>
            </a:r>
            <a:r>
              <a:rPr lang="en-US" sz="9600" b="1" u="sng" dirty="0"/>
              <a:t>4.889</a:t>
            </a:r>
            <a:r>
              <a:rPr lang="en-US" sz="9600" b="1" dirty="0"/>
              <a:t> Billion</a:t>
            </a:r>
          </a:p>
          <a:p>
            <a:pPr marL="0" indent="0" algn="ctr">
              <a:buNone/>
            </a:pP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General Revenue Lookalikes Outside </a:t>
            </a:r>
          </a:p>
          <a:p>
            <a:pPr marL="0" indent="0" algn="ctr">
              <a:buNone/>
            </a:pPr>
            <a:r>
              <a:rPr lang="en-US" sz="8000" b="1" dirty="0"/>
              <a:t>Of The General Revenue Fund:</a:t>
            </a:r>
          </a:p>
          <a:p>
            <a:pPr marL="0" indent="0" algn="ctr">
              <a:buNone/>
            </a:pPr>
            <a:r>
              <a:rPr lang="en-US" sz="8000" b="1" dirty="0"/>
              <a:t>Additional </a:t>
            </a:r>
            <a:r>
              <a:rPr lang="en-US" sz="9600" b="1" u="sng" dirty="0"/>
              <a:t>$1.5 </a:t>
            </a:r>
            <a:r>
              <a:rPr lang="en-US" sz="9600" b="1" dirty="0"/>
              <a:t>billion </a:t>
            </a:r>
            <a:r>
              <a:rPr lang="en-US" sz="8000" b="1" dirty="0"/>
              <a:t>to </a:t>
            </a:r>
            <a:r>
              <a:rPr lang="en-US" sz="9600" b="1" u="sng" dirty="0"/>
              <a:t>$2.5 </a:t>
            </a:r>
            <a:r>
              <a:rPr lang="en-US" sz="9600" b="1" dirty="0"/>
              <a:t>billion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  <a:endParaRPr lang="en-US" sz="28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A412C4-1AEF-4882-DE60-D0A8AECB8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6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14"/>
    </mc:Choice>
    <mc:Fallback>
      <p:transition spd="slow" advTm="76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A919-3B3E-71A9-0A0F-4001DA50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Fiscal Year 2022</a:t>
            </a:r>
            <a:br>
              <a:rPr lang="en-US" sz="3600" b="1" dirty="0"/>
            </a:br>
            <a:r>
              <a:rPr lang="en-US" sz="3600" b="1" dirty="0"/>
              <a:t>Sources Of GR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1BD348-5979-9890-B33E-B60A89BEF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416231"/>
              </p:ext>
            </p:extLst>
          </p:nvPr>
        </p:nvGraphicFramePr>
        <p:xfrm>
          <a:off x="779463" y="1828799"/>
          <a:ext cx="7583487" cy="45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29">
                  <a:extLst>
                    <a:ext uri="{9D8B030D-6E8A-4147-A177-3AD203B41FA5}">
                      <a16:colId xmlns:a16="http://schemas.microsoft.com/office/drawing/2014/main" val="2583666753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1383650027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9179188"/>
                    </a:ext>
                  </a:extLst>
                </a:gridCol>
              </a:tblGrid>
              <a:tr h="5319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General Revenue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FY 2022 Net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Percentage Of Collections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89509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r>
                        <a:rPr lang="en-US" b="1" dirty="0"/>
                        <a:t>Individual Income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$9.010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45398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r>
                        <a:rPr lang="en-US" b="1" dirty="0"/>
                        <a:t>Sales and Use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$2.692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165758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r>
                        <a:rPr lang="en-US" b="1" dirty="0"/>
                        <a:t>Corporate Income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$711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77627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r>
                        <a:rPr lang="en-US" b="1" dirty="0"/>
                        <a:t>Insurance Premium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$273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30527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r>
                        <a:rPr lang="en-US" b="1" dirty="0"/>
                        <a:t>Other General Revenue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$195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93067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$12.881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30351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Source: FY 2022 Consolidated</a:t>
                      </a:r>
                    </a:p>
                    <a:p>
                      <a:r>
                        <a:rPr lang="en-US" sz="1400" b="1" i="1" dirty="0"/>
                        <a:t>Revenue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048373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34F8426-6A05-3881-B73C-26D3AC753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98"/>
    </mc:Choice>
    <mc:Fallback>
      <p:transition spd="slow" advTm="57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09D0-4320-003F-FCDE-37FF3E08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Historical GR Collections—</a:t>
            </a:r>
            <a:br>
              <a:rPr lang="en-US" sz="2800" b="1" dirty="0"/>
            </a:br>
            <a:r>
              <a:rPr lang="en-US" sz="2800" b="1" dirty="0"/>
              <a:t>What Is The </a:t>
            </a:r>
            <a:br>
              <a:rPr lang="en-US" sz="2800" b="1" dirty="0"/>
            </a:br>
            <a:r>
              <a:rPr lang="en-US" sz="2800" b="1" dirty="0"/>
              <a:t>True Revenue Base?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48227F-EDFB-EF77-9F99-9622F7753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659383"/>
              </p:ext>
            </p:extLst>
          </p:nvPr>
        </p:nvGraphicFramePr>
        <p:xfrm>
          <a:off x="420413" y="1566041"/>
          <a:ext cx="8180447" cy="446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DC2427-BB41-6C0C-8937-FE1FD8E9F40C}"/>
              </a:ext>
            </a:extLst>
          </p:cNvPr>
          <p:cNvSpPr txBox="1"/>
          <p:nvPr/>
        </p:nvSpPr>
        <p:spPr>
          <a:xfrm>
            <a:off x="7487080" y="1828800"/>
            <a:ext cx="94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8BCD3-9B0E-D4EA-4DD7-4C51C2102681}"/>
              </a:ext>
            </a:extLst>
          </p:cNvPr>
          <p:cNvSpPr txBox="1"/>
          <p:nvPr/>
        </p:nvSpPr>
        <p:spPr>
          <a:xfrm>
            <a:off x="5570162" y="2198132"/>
            <a:ext cx="732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E5A0D-FC89-627F-8F68-160678F00981}"/>
              </a:ext>
            </a:extLst>
          </p:cNvPr>
          <p:cNvSpPr txBox="1"/>
          <p:nvPr/>
        </p:nvSpPr>
        <p:spPr>
          <a:xfrm>
            <a:off x="1361287" y="6146418"/>
            <a:ext cx="648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What Is The Correct Revenue Base From Which To View The Future?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</a:rPr>
              <a:t>FY 2023 and FY 2024 Estimates Reflect Consensus Revenue Estimate.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A09D476-2367-1F84-C1F2-48309848F067}"/>
              </a:ext>
            </a:extLst>
          </p:cNvPr>
          <p:cNvSpPr/>
          <p:nvPr/>
        </p:nvSpPr>
        <p:spPr>
          <a:xfrm>
            <a:off x="7154657" y="2121966"/>
            <a:ext cx="484632" cy="2132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D4F81FA-218E-3663-EBC7-B754C3F3B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949"/>
    </mc:Choice>
    <mc:Fallback>
      <p:transition spd="slow" advTm="128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7BE9-663E-936E-CC19-D780BADB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</a:t>
            </a:r>
            <a:r>
              <a:rPr lang="en-US" sz="3600" b="1" dirty="0" err="1"/>
              <a:t>PERmanent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Revenue Plateau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A821-1C3D-7CF5-FC81-3475961CF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current and future tax cuts will create a planned pattern of “growth-restricted” General Revenue collections for many years.</a:t>
            </a:r>
          </a:p>
          <a:p>
            <a:r>
              <a:rPr lang="en-US" b="1" dirty="0"/>
              <a:t>We call that “growth-restricted revenue level” a Permanent Revenue Plateau, which we believe will last through this decade.</a:t>
            </a:r>
          </a:p>
          <a:p>
            <a:r>
              <a:rPr lang="en-US" b="1" dirty="0"/>
              <a:t>The immediate impact of Senate Bill 3, along with a weaker economy, will be lower future revenue growth in the coming years..</a:t>
            </a:r>
          </a:p>
          <a:p>
            <a:r>
              <a:rPr lang="en-US" b="1" dirty="0"/>
              <a:t>Then, any further General Revenue growth will trigger future tax cuts, eventually lowering the top individual income tax rate to 4.5%.</a:t>
            </a:r>
          </a:p>
          <a:p>
            <a:r>
              <a:rPr lang="en-US" b="1" dirty="0"/>
              <a:t>Our view is that the Permanent Revenue Plateau through the current decade will be about $13.4 to $14 billion in General Revenue, possibly much lower in many years.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55AA14D-9EEA-78EE-198E-712CEBE2F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6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448"/>
    </mc:Choice>
    <mc:Fallback>
      <p:transition spd="slow" advTm="100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D2F0-7FCB-DD32-10DC-E2F4284F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Why Are Revenues So High?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A646-B6B2-830E-D415-B9AE7320C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2" y="2170827"/>
            <a:ext cx="7743303" cy="39553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Missouri Personal Income Has Soared</a:t>
            </a:r>
          </a:p>
          <a:p>
            <a:pPr marL="0" indent="0" algn="ctr">
              <a:buNone/>
            </a:pPr>
            <a:r>
              <a:rPr lang="en-US" sz="2800" b="1" dirty="0"/>
              <a:t>Since The Pandemic Began.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Ten Consecutive Quarters With </a:t>
            </a:r>
          </a:p>
          <a:p>
            <a:pPr marL="0" indent="0" algn="ctr">
              <a:buNone/>
            </a:pPr>
            <a:r>
              <a:rPr lang="en-US" sz="2800" b="1" dirty="0"/>
              <a:t>Missouri Personal Income</a:t>
            </a:r>
          </a:p>
          <a:p>
            <a:pPr marL="0" indent="0" algn="ctr">
              <a:buNone/>
            </a:pPr>
            <a:r>
              <a:rPr lang="en-US" sz="2800" b="1" dirty="0"/>
              <a:t>Higher Than</a:t>
            </a:r>
          </a:p>
          <a:p>
            <a:pPr marL="0" indent="0" algn="ctr">
              <a:buNone/>
            </a:pPr>
            <a:r>
              <a:rPr lang="en-US" sz="2800" b="1" dirty="0"/>
              <a:t>  The Pre-Pandemic Quarter.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13080AC-B04D-B386-889F-EA36AF4D1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3"/>
    </mc:Choice>
    <mc:Fallback>
      <p:transition spd="slow" advTm="1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E21A-136D-DF47-996E-8C7CC9D5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Missouri Personal Income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4AD22C-736D-E746-A0BE-FA5228E12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582648"/>
              </p:ext>
            </p:extLst>
          </p:nvPr>
        </p:nvGraphicFramePr>
        <p:xfrm>
          <a:off x="893379" y="1518147"/>
          <a:ext cx="7469572" cy="478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830">
                  <a:extLst>
                    <a:ext uri="{9D8B030D-6E8A-4147-A177-3AD203B41FA5}">
                      <a16:colId xmlns:a16="http://schemas.microsoft.com/office/drawing/2014/main" val="1749870850"/>
                    </a:ext>
                  </a:extLst>
                </a:gridCol>
                <a:gridCol w="3417742">
                  <a:extLst>
                    <a:ext uri="{9D8B030D-6E8A-4147-A177-3AD203B41FA5}">
                      <a16:colId xmlns:a16="http://schemas.microsoft.com/office/drawing/2014/main" val="2252321542"/>
                    </a:ext>
                  </a:extLst>
                </a:gridCol>
              </a:tblGrid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Quarter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Missouri Personal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57201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Quarter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$303.4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50446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Quarter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$330.2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839912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r>
                        <a:rPr lang="en-US" b="1" baseline="30000" dirty="0"/>
                        <a:t>rd</a:t>
                      </a:r>
                      <a:r>
                        <a:rPr lang="en-US" b="1" dirty="0"/>
                        <a:t> Quarter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$312.2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41745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Quarter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$314.0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465121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Quarter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$360.7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56180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Quarter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$333.4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46399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r>
                        <a:rPr lang="en-US" b="1" baseline="30000" dirty="0"/>
                        <a:t>rd</a:t>
                      </a:r>
                      <a:r>
                        <a:rPr lang="en-US" b="1" dirty="0"/>
                        <a:t> Quarter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$333.8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30583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Quarter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$336.0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09401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Quarter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$341.0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3695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Quarter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$345.3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28017"/>
                  </a:ext>
                </a:extLst>
              </a:tr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r>
                        <a:rPr lang="en-US" b="1" baseline="30000" dirty="0"/>
                        <a:t>rd</a:t>
                      </a:r>
                      <a:r>
                        <a:rPr lang="en-US" b="1" dirty="0"/>
                        <a:t> Quarter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$349.8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86189"/>
                  </a:ext>
                </a:extLst>
              </a:tr>
            </a:tbl>
          </a:graphicData>
        </a:graphic>
      </p:graphicFrame>
      <p:sp>
        <p:nvSpPr>
          <p:cNvPr id="7" name="Left Arrow 6">
            <a:extLst>
              <a:ext uri="{FF2B5EF4-FFF2-40B4-BE49-F238E27FC236}">
                <a16:creationId xmlns:a16="http://schemas.microsoft.com/office/drawing/2014/main" id="{7DA2023E-B5D2-4C43-BDB8-C321738265C4}"/>
              </a:ext>
            </a:extLst>
          </p:cNvPr>
          <p:cNvSpPr/>
          <p:nvPr/>
        </p:nvSpPr>
        <p:spPr>
          <a:xfrm flipV="1">
            <a:off x="7405942" y="5968031"/>
            <a:ext cx="907420" cy="286186"/>
          </a:xfrm>
          <a:prstGeom prst="leftArrow">
            <a:avLst>
              <a:gd name="adj1" fmla="val 50000"/>
              <a:gd name="adj2" fmla="val 704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6C401-EBB8-034E-94D3-03BE4524A4CC}"/>
              </a:ext>
            </a:extLst>
          </p:cNvPr>
          <p:cNvSpPr txBox="1"/>
          <p:nvPr/>
        </p:nvSpPr>
        <p:spPr>
          <a:xfrm rot="8670598">
            <a:off x="1393031" y="6050756"/>
            <a:ext cx="6129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5857E-FD63-9791-702B-18DA4BCAEC95}"/>
              </a:ext>
            </a:extLst>
          </p:cNvPr>
          <p:cNvSpPr txBox="1"/>
          <p:nvPr/>
        </p:nvSpPr>
        <p:spPr>
          <a:xfrm>
            <a:off x="1437911" y="6470602"/>
            <a:ext cx="534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Source:  FRED, Federal Reserve Bank Of St. Louis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E2D69A1-BA96-E677-D5B7-79787EE18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30"/>
    </mc:Choice>
    <mc:Fallback>
      <p:transition spd="slow" advTm="22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D05A-A07E-E228-C7DC-1424E80B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2022 Special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991C-E960-D165-9065-2AD4023E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The Tax Cuts--</a:t>
            </a:r>
          </a:p>
          <a:p>
            <a:pPr marL="0" indent="0" algn="ctr">
              <a:buNone/>
            </a:pPr>
            <a:r>
              <a:rPr lang="en-US" sz="3200" b="1" dirty="0"/>
              <a:t>And Their Longer </a:t>
            </a:r>
          </a:p>
          <a:p>
            <a:pPr marL="0" indent="0" algn="ctr">
              <a:buNone/>
            </a:pPr>
            <a:r>
              <a:rPr lang="en-US" sz="3200" b="1" dirty="0"/>
              <a:t>Term Impact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E846819-F4BD-0A99-9D4C-BC2C454A8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8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8"/>
    </mc:Choice>
    <mc:Fallback>
      <p:transition spd="slow" advTm="1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25731</TotalTime>
  <Words>1629</Words>
  <Application>Microsoft Macintosh PowerPoint</Application>
  <PresentationFormat>On-screen Show (4:3)</PresentationFormat>
  <Paragraphs>321</Paragraphs>
  <Slides>26</Slides>
  <Notes>2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Calisto MT</vt:lpstr>
      <vt:lpstr>Perpetua Titling MT</vt:lpstr>
      <vt:lpstr>Precedent</vt:lpstr>
      <vt:lpstr>       2023 Budget Overview  Special Report    </vt:lpstr>
      <vt:lpstr>Subjects We Will Cover</vt:lpstr>
      <vt:lpstr>   Fund Balances </vt:lpstr>
      <vt:lpstr>Fiscal Year 2022 Sources Of GR</vt:lpstr>
      <vt:lpstr>Historical GR Collections— What Is The  True Revenue Base?</vt:lpstr>
      <vt:lpstr>The PERmanent  Revenue Plateau</vt:lpstr>
      <vt:lpstr>Why Are Revenues So High?</vt:lpstr>
      <vt:lpstr>Missouri Personal Income</vt:lpstr>
      <vt:lpstr>2022 Special Session</vt:lpstr>
      <vt:lpstr>Tax Cut Bills Impacting Individual Income tAx</vt:lpstr>
      <vt:lpstr>The  Tax Cuts Estimated Cost Beginning Jan. 1, 2022</vt:lpstr>
      <vt:lpstr>Summary Of  Imminent Tax Cuts</vt:lpstr>
      <vt:lpstr>Further Future Tax Cuts</vt:lpstr>
      <vt:lpstr>Personal Savings</vt:lpstr>
      <vt:lpstr>Personal Savings Rate</vt:lpstr>
      <vt:lpstr>Recession?</vt:lpstr>
      <vt:lpstr>Recessions And Their Impacts</vt:lpstr>
      <vt:lpstr>The 1991-1992 Recession</vt:lpstr>
      <vt:lpstr>The 2001-2002 REcession </vt:lpstr>
      <vt:lpstr>The Great Recession</vt:lpstr>
      <vt:lpstr>Missouri’s Ability To Recover From A Recession</vt:lpstr>
      <vt:lpstr>Conclusions Regarding  Missouri Ability to  Recover From REcession</vt:lpstr>
      <vt:lpstr>The Moody View</vt:lpstr>
      <vt:lpstr>The Moody View Part 2</vt:lpstr>
      <vt:lpstr> Remember Carnahan/ Farm Bureau’s Fatal Flaw </vt:lpstr>
      <vt:lpstr>Ask Moody!!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August 2020  General Revenue Report </dc:title>
  <dc:subject/>
  <dc:creator>James Moody</dc:creator>
  <cp:keywords/>
  <dc:description/>
  <cp:lastModifiedBy>Jim Moody</cp:lastModifiedBy>
  <cp:revision>288</cp:revision>
  <cp:lastPrinted>2022-04-04T15:25:14Z</cp:lastPrinted>
  <dcterms:created xsi:type="dcterms:W3CDTF">2020-08-31T20:58:58Z</dcterms:created>
  <dcterms:modified xsi:type="dcterms:W3CDTF">2023-01-03T15:57:43Z</dcterms:modified>
  <cp:category/>
</cp:coreProperties>
</file>